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charset="1" panose="00000800000000000000"/>
      <p:regular r:id="rId20"/>
    </p:embeddedFont>
    <p:embeddedFont>
      <p:font typeface="Poppins" charset="1" panose="000005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70000"/>
                  </a:srgbClr>
                </a:gs>
                <a:gs pos="50000">
                  <a:srgbClr val="001496">
                    <a:alpha val="70000"/>
                  </a:srgbClr>
                </a:gs>
                <a:gs pos="100000">
                  <a:srgbClr val="000F70">
                    <a:alpha val="7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94739" y="1594239"/>
            <a:ext cx="7098522" cy="7098522"/>
          </a:xfrm>
          <a:custGeom>
            <a:avLst/>
            <a:gdLst/>
            <a:ahLst/>
            <a:cxnLst/>
            <a:rect r="r" b="b" t="t" l="l"/>
            <a:pathLst>
              <a:path h="7098522" w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1837" y="1939272"/>
            <a:ext cx="15527463" cy="296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555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E-Commerce Product Analysis and Prediction</a:t>
            </a:r>
          </a:p>
          <a:p>
            <a:pPr algn="ctr">
              <a:lnSpc>
                <a:spcPts val="7776"/>
              </a:lnSpc>
            </a:pPr>
            <a:r>
              <a:rPr lang="en-US" sz="555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Using Clustering and 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94739" y="4786319"/>
            <a:ext cx="10754293" cy="21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4"/>
              </a:lnSpc>
            </a:pPr>
          </a:p>
          <a:p>
            <a:pPr algn="l">
              <a:lnSpc>
                <a:spcPts val="5734"/>
              </a:lnSpc>
            </a:pPr>
            <a:r>
              <a:rPr lang="en-US" sz="40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 | SQL | Machine Learning</a:t>
            </a:r>
          </a:p>
          <a:p>
            <a:pPr algn="l">
              <a:lnSpc>
                <a:spcPts val="573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520841" y="8329336"/>
            <a:ext cx="8990520" cy="122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3"/>
              </a:lnSpc>
            </a:pPr>
            <a:r>
              <a:rPr lang="en-US" sz="3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Abhinav D</a:t>
            </a:r>
          </a:p>
          <a:p>
            <a:pPr algn="l">
              <a:lnSpc>
                <a:spcPts val="4793"/>
              </a:lnSpc>
            </a:pPr>
            <a:r>
              <a:rPr lang="en-US" sz="3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 &amp; DS August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466717" y="9587038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4226263" y="9444037"/>
            <a:ext cx="286001" cy="28600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79226" y="795455"/>
            <a:ext cx="5780074" cy="3880907"/>
          </a:xfrm>
          <a:custGeom>
            <a:avLst/>
            <a:gdLst/>
            <a:ahLst/>
            <a:cxnLst/>
            <a:rect r="r" b="b" t="t" l="l"/>
            <a:pathLst>
              <a:path h="3880907" w="5780074">
                <a:moveTo>
                  <a:pt x="0" y="0"/>
                </a:moveTo>
                <a:lnTo>
                  <a:pt x="5780074" y="0"/>
                </a:lnTo>
                <a:lnTo>
                  <a:pt x="5780074" y="3880907"/>
                </a:lnTo>
                <a:lnTo>
                  <a:pt x="0" y="3880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79226" y="4809712"/>
            <a:ext cx="5780074" cy="4634326"/>
          </a:xfrm>
          <a:custGeom>
            <a:avLst/>
            <a:gdLst/>
            <a:ahLst/>
            <a:cxnLst/>
            <a:rect r="r" b="b" t="t" l="l"/>
            <a:pathLst>
              <a:path h="4634326" w="5780074">
                <a:moveTo>
                  <a:pt x="0" y="0"/>
                </a:moveTo>
                <a:lnTo>
                  <a:pt x="5780074" y="0"/>
                </a:lnTo>
                <a:lnTo>
                  <a:pt x="5780074" y="4634325"/>
                </a:lnTo>
                <a:lnTo>
                  <a:pt x="0" y="463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27" t="0" r="-2927" b="-451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17688" y="585160"/>
            <a:ext cx="8839849" cy="144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1"/>
              </a:lnSpc>
            </a:pPr>
            <a:r>
              <a:rPr lang="en-US" sz="524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K-Means Clustering - Cluster Interpretation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306711"/>
            <a:ext cx="9983892" cy="720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</a:p>
          <a:p>
            <a:pPr algn="just">
              <a:lnSpc>
                <a:spcPts val="2755"/>
              </a:lnSpc>
            </a:pPr>
            <a:r>
              <a:rPr lang="en-US" sz="196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 Used:</a:t>
            </a:r>
          </a:p>
          <a:p>
            <a:pPr algn="just">
              <a:lnSpc>
                <a:spcPts val="2755"/>
              </a:lnSpc>
            </a:pPr>
          </a:p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Price</a:t>
            </a:r>
          </a:p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Rating</a:t>
            </a:r>
          </a:p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Reviews</a:t>
            </a:r>
          </a:p>
          <a:p>
            <a:pPr algn="just">
              <a:lnSpc>
                <a:spcPts val="2755"/>
              </a:lnSpc>
            </a:pPr>
          </a:p>
          <a:p>
            <a:pPr algn="just">
              <a:lnSpc>
                <a:spcPts val="2755"/>
              </a:lnSpc>
            </a:pPr>
            <a:r>
              <a:rPr lang="en-US" sz="196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Preprocessing:</a:t>
            </a:r>
          </a:p>
          <a:p>
            <a:pPr algn="just">
              <a:lnSpc>
                <a:spcPts val="2755"/>
              </a:lnSpc>
            </a:pPr>
            <a:r>
              <a:rPr lang="en-US" sz="19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 scaling using </a:t>
            </a:r>
            <a:r>
              <a:rPr lang="en-US" sz="196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StandardScaler</a:t>
            </a:r>
          </a:p>
          <a:p>
            <a:pPr algn="just">
              <a:lnSpc>
                <a:spcPts val="2755"/>
              </a:lnSpc>
            </a:pPr>
          </a:p>
          <a:p>
            <a:pPr algn="just">
              <a:lnSpc>
                <a:spcPts val="2755"/>
              </a:lnSpc>
            </a:pPr>
            <a:r>
              <a:rPr lang="en-US" sz="196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Selection:</a:t>
            </a:r>
          </a:p>
          <a:p>
            <a:pPr algn="just">
              <a:lnSpc>
                <a:spcPts val="2755"/>
              </a:lnSpc>
            </a:pPr>
          </a:p>
          <a:p>
            <a:pPr algn="just" marL="424948" indent="-212474" lvl="1">
              <a:lnSpc>
                <a:spcPts val="2755"/>
              </a:lnSpc>
              <a:buFont typeface="Arial"/>
              <a:buChar char="•"/>
            </a:pPr>
            <a:r>
              <a:rPr lang="en-US" sz="19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Tested multiple values of k</a:t>
            </a:r>
          </a:p>
          <a:p>
            <a:pPr algn="just" marL="424948" indent="-212474" lvl="1">
              <a:lnSpc>
                <a:spcPts val="2755"/>
              </a:lnSpc>
              <a:buFont typeface="Arial"/>
              <a:buChar char="•"/>
            </a:pPr>
            <a:r>
              <a:rPr lang="en-US" sz="19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</a:t>
            </a:r>
            <a:r>
              <a:rPr lang="en-US" b="true" sz="19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Silhouette Score</a:t>
            </a:r>
            <a:r>
              <a:rPr lang="en-US" sz="19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validate clustering quality</a:t>
            </a:r>
          </a:p>
          <a:p>
            <a:pPr algn="just">
              <a:lnSpc>
                <a:spcPts val="2755"/>
              </a:lnSpc>
            </a:pPr>
          </a:p>
          <a:p>
            <a:pPr algn="just">
              <a:lnSpc>
                <a:spcPts val="2755"/>
              </a:lnSpc>
            </a:pPr>
            <a:r>
              <a:rPr lang="en-US" sz="196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Insights:</a:t>
            </a:r>
          </a:p>
          <a:p>
            <a:pPr algn="just" marL="424948" indent="-212474" lvl="1">
              <a:lnSpc>
                <a:spcPts val="2755"/>
              </a:lnSpc>
              <a:buFont typeface="Arial"/>
              <a:buChar char="•"/>
            </a:pPr>
            <a:r>
              <a:rPr lang="en-US" sz="19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Low-price products: high reviews, moderate ratings</a:t>
            </a:r>
          </a:p>
          <a:p>
            <a:pPr algn="just" marL="424948" indent="-212474" lvl="1">
              <a:lnSpc>
                <a:spcPts val="2755"/>
              </a:lnSpc>
              <a:buFont typeface="Arial"/>
              <a:buChar char="•"/>
            </a:pPr>
            <a:r>
              <a:rPr lang="en-US" sz="19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Mid-range products: balanced price and engagement</a:t>
            </a:r>
          </a:p>
          <a:p>
            <a:pPr algn="just" marL="424948" indent="-212474" lvl="1">
              <a:lnSpc>
                <a:spcPts val="2755"/>
              </a:lnSpc>
              <a:buFont typeface="Arial"/>
              <a:buChar char="•"/>
            </a:pPr>
            <a:r>
              <a:rPr lang="en-US" sz="19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Premium products: high price, high ratings, fewer reviews</a:t>
            </a:r>
          </a:p>
          <a:p>
            <a:pPr algn="just">
              <a:lnSpc>
                <a:spcPts val="2755"/>
              </a:lnSpc>
            </a:pPr>
          </a:p>
          <a:p>
            <a:pPr algn="just">
              <a:lnSpc>
                <a:spcPts val="2755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17688" y="2096631"/>
            <a:ext cx="7526312" cy="54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6"/>
              </a:lnSpc>
            </a:pPr>
            <a:r>
              <a:rPr lang="en-US" sz="19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Objective: Identify natural product groupings without labels</a:t>
            </a:r>
          </a:p>
          <a:p>
            <a:pPr algn="l">
              <a:lnSpc>
                <a:spcPts val="205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6517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46975" y="2175823"/>
            <a:ext cx="5902319" cy="5902319"/>
          </a:xfrm>
          <a:custGeom>
            <a:avLst/>
            <a:gdLst/>
            <a:ahLst/>
            <a:cxnLst/>
            <a:rect r="r" b="b" t="t" l="l"/>
            <a:pathLst>
              <a:path h="5902319" w="5902319">
                <a:moveTo>
                  <a:pt x="0" y="0"/>
                </a:moveTo>
                <a:lnTo>
                  <a:pt x="5902320" y="0"/>
                </a:lnTo>
                <a:lnTo>
                  <a:pt x="5902320" y="5902320"/>
                </a:lnTo>
                <a:lnTo>
                  <a:pt x="0" y="5902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94079" y="790512"/>
            <a:ext cx="8742679" cy="205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5"/>
              </a:lnSpc>
            </a:pPr>
            <a:r>
              <a:rPr lang="en-US" sz="739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Supervised Learning Models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4079" y="3108385"/>
            <a:ext cx="7626738" cy="343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7"/>
              </a:lnSpc>
            </a:pPr>
            <a:r>
              <a:rPr lang="en-US" sz="24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Models Implemented:</a:t>
            </a:r>
          </a:p>
          <a:p>
            <a:pPr algn="just">
              <a:lnSpc>
                <a:spcPts val="3397"/>
              </a:lnSpc>
            </a:pPr>
          </a:p>
          <a:p>
            <a:pPr algn="just" marL="523989" indent="-261995" lvl="1">
              <a:lnSpc>
                <a:spcPts val="3397"/>
              </a:lnSpc>
              <a:buFont typeface="Arial"/>
              <a:buChar char="•"/>
            </a:pPr>
            <a:r>
              <a:rPr lang="en-US" b="true" sz="24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 Regression</a:t>
            </a:r>
          </a:p>
          <a:p>
            <a:pPr algn="just" marL="523989" indent="-261995" lvl="1">
              <a:lnSpc>
                <a:spcPts val="3397"/>
              </a:lnSpc>
              <a:buFont typeface="Arial"/>
              <a:buChar char="•"/>
            </a:pPr>
            <a:r>
              <a:rPr lang="en-US" b="true" sz="24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SVM</a:t>
            </a:r>
          </a:p>
          <a:p>
            <a:pPr algn="just" marL="523989" indent="-261995" lvl="1">
              <a:lnSpc>
                <a:spcPts val="3397"/>
              </a:lnSpc>
              <a:buFont typeface="Arial"/>
              <a:buChar char="•"/>
            </a:pPr>
            <a:r>
              <a:rPr lang="en-US" b="true" sz="24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KNN</a:t>
            </a:r>
          </a:p>
          <a:p>
            <a:pPr algn="just" marL="523989" indent="-261995" lvl="1">
              <a:lnSpc>
                <a:spcPts val="3397"/>
              </a:lnSpc>
              <a:buFont typeface="Arial"/>
              <a:buChar char="•"/>
            </a:pPr>
            <a:r>
              <a:rPr lang="en-US" b="true" sz="24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</a:t>
            </a:r>
          </a:p>
          <a:p>
            <a:pPr algn="just" marL="523989" indent="-261995" lvl="1">
              <a:lnSpc>
                <a:spcPts val="3397"/>
              </a:lnSpc>
              <a:buFont typeface="Arial"/>
              <a:buChar char="•"/>
            </a:pPr>
            <a:r>
              <a:rPr lang="en-US" b="true" sz="24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</a:t>
            </a:r>
          </a:p>
          <a:p>
            <a:pPr algn="just">
              <a:lnSpc>
                <a:spcPts val="3397"/>
              </a:lnSpc>
              <a:spcBef>
                <a:spcPct val="0"/>
              </a:spcBef>
            </a:pPr>
          </a:p>
        </p:txBody>
      </p:sp>
      <p:sp>
        <p:nvSpPr>
          <p:cNvPr name="AutoShape 10" id="10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94079" y="6519470"/>
            <a:ext cx="7626738" cy="257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7"/>
              </a:lnSpc>
            </a:pPr>
            <a:r>
              <a:rPr lang="en-US" sz="24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Evaluation Metrics:</a:t>
            </a:r>
          </a:p>
          <a:p>
            <a:pPr algn="just">
              <a:lnSpc>
                <a:spcPts val="3397"/>
              </a:lnSpc>
            </a:pPr>
          </a:p>
          <a:p>
            <a:pPr algn="just" marL="523989" indent="-261995" lvl="1">
              <a:lnSpc>
                <a:spcPts val="3397"/>
              </a:lnSpc>
              <a:buFont typeface="Arial"/>
              <a:buChar char="•"/>
            </a:pPr>
            <a:r>
              <a:rPr lang="en-US" b="true" sz="24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Accuracy</a:t>
            </a:r>
          </a:p>
          <a:p>
            <a:pPr algn="just" marL="523989" indent="-261995" lvl="1">
              <a:lnSpc>
                <a:spcPts val="3397"/>
              </a:lnSpc>
              <a:buFont typeface="Arial"/>
              <a:buChar char="•"/>
            </a:pPr>
            <a:r>
              <a:rPr lang="en-US" b="true" sz="24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Precision</a:t>
            </a:r>
          </a:p>
          <a:p>
            <a:pPr algn="just" marL="523989" indent="-261995" lvl="1">
              <a:lnSpc>
                <a:spcPts val="3397"/>
              </a:lnSpc>
              <a:buFont typeface="Arial"/>
              <a:buChar char="•"/>
            </a:pPr>
            <a:r>
              <a:rPr lang="en-US" b="true" sz="24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F1</a:t>
            </a:r>
            <a:r>
              <a:rPr lang="en-US" b="true" sz="24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Score</a:t>
            </a:r>
          </a:p>
          <a:p>
            <a:pPr algn="just">
              <a:lnSpc>
                <a:spcPts val="3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97014" y="3211136"/>
            <a:ext cx="6594240" cy="3864728"/>
          </a:xfrm>
          <a:custGeom>
            <a:avLst/>
            <a:gdLst/>
            <a:ahLst/>
            <a:cxnLst/>
            <a:rect r="r" b="b" t="t" l="l"/>
            <a:pathLst>
              <a:path h="3864728" w="6594240">
                <a:moveTo>
                  <a:pt x="0" y="0"/>
                </a:moveTo>
                <a:lnTo>
                  <a:pt x="6594240" y="0"/>
                </a:lnTo>
                <a:lnTo>
                  <a:pt x="6594240" y="3864728"/>
                </a:lnTo>
                <a:lnTo>
                  <a:pt x="0" y="3864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93" t="0" r="-1222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36575" y="1066800"/>
            <a:ext cx="8258390" cy="180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6"/>
              </a:lnSpc>
            </a:pPr>
            <a:r>
              <a:rPr lang="en-US" sz="65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Comparison 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300226"/>
            <a:ext cx="9961812" cy="297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Ensemble models outperformed traditional models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 achieved highest accuracy and F1 score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 showed strong performance but lower than XGBoost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 handled non-linear feature interactions effectively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097014" y="2626037"/>
            <a:ext cx="8258390" cy="39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27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Illustration: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73747" y="947612"/>
            <a:ext cx="10212638" cy="370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Hyperparameter Tuning &amp; Final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8993" y="4598659"/>
            <a:ext cx="7349921" cy="382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Hyperparameter tuning using GridSearchCV (5-fold CV)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Tuned XGBoost parameters:</a:t>
            </a:r>
          </a:p>
          <a:p>
            <a:pPr algn="just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n_estimators, max_depth, learning_rate</a:t>
            </a:r>
          </a:p>
          <a:p>
            <a:pPr algn="just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subsample, colsample_bytree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Tuned model showed better generalization and stability</a:t>
            </a:r>
          </a:p>
          <a:p>
            <a:pPr algn="just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Final Model Selected: XGBoost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>
            <a:off x="8598915" y="1042987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455914" y="899987"/>
            <a:ext cx="286001" cy="2860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-3226599" y="8963464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679355" y="4589134"/>
            <a:ext cx="6737841" cy="25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3"/>
              </a:lnSpc>
              <a:spcBef>
                <a:spcPct val="0"/>
              </a:spcBef>
            </a:pPr>
            <a:r>
              <a:rPr lang="en-US" b="true" sz="365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Tuned XGBoost</a:t>
            </a:r>
            <a:r>
              <a:rPr lang="en-US" sz="36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Accuracy: 0.85</a:t>
            </a:r>
          </a:p>
          <a:p>
            <a:pPr algn="ctr">
              <a:lnSpc>
                <a:spcPts val="5113"/>
              </a:lnSpc>
              <a:spcBef>
                <a:spcPct val="0"/>
              </a:spcBef>
            </a:pPr>
            <a:r>
              <a:rPr lang="en-US" sz="36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Precision: 0.86</a:t>
            </a:r>
          </a:p>
          <a:p>
            <a:pPr algn="ctr">
              <a:lnSpc>
                <a:spcPts val="5113"/>
              </a:lnSpc>
              <a:spcBef>
                <a:spcPct val="0"/>
              </a:spcBef>
            </a:pPr>
            <a:r>
              <a:rPr lang="en-US" sz="36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F1_Score: 0.86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100000"/>
                  </a:srgbClr>
                </a:gs>
                <a:gs pos="50000">
                  <a:srgbClr val="001496">
                    <a:alpha val="100000"/>
                  </a:srgbClr>
                </a:gs>
                <a:gs pos="100000">
                  <a:srgbClr val="000F70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0698" y="1824653"/>
            <a:ext cx="12597633" cy="13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35753" y="4094187"/>
            <a:ext cx="11187523" cy="410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915" indent="-253958" lvl="1">
              <a:lnSpc>
                <a:spcPts val="3293"/>
              </a:lnSpc>
              <a:buFont typeface="Arial"/>
              <a:buChar char="•"/>
            </a:pPr>
            <a:r>
              <a:rPr lang="en-US" b="true" sz="23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Built an end-to-end e-commerce data pipeline</a:t>
            </a:r>
          </a:p>
          <a:p>
            <a:pPr algn="l">
              <a:lnSpc>
                <a:spcPts val="3293"/>
              </a:lnSpc>
            </a:pPr>
          </a:p>
          <a:p>
            <a:pPr algn="l" marL="507915" indent="-253958" lvl="1">
              <a:lnSpc>
                <a:spcPts val="3293"/>
              </a:lnSpc>
              <a:buFont typeface="Arial"/>
              <a:buChar char="•"/>
            </a:pPr>
            <a:r>
              <a:rPr lang="en-US" b="true" sz="23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Successfully integrated scraping, SQL storage, clustering, and ML</a:t>
            </a:r>
          </a:p>
          <a:p>
            <a:pPr algn="l">
              <a:lnSpc>
                <a:spcPts val="3293"/>
              </a:lnSpc>
            </a:pPr>
          </a:p>
          <a:p>
            <a:pPr algn="l" marL="507915" indent="-253958" lvl="1">
              <a:lnSpc>
                <a:spcPts val="3293"/>
              </a:lnSpc>
              <a:buFont typeface="Arial"/>
              <a:buChar char="•"/>
            </a:pPr>
            <a:r>
              <a:rPr lang="en-US" b="true" sz="23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K-Means revealed meaningful product segments</a:t>
            </a:r>
          </a:p>
          <a:p>
            <a:pPr algn="l">
              <a:lnSpc>
                <a:spcPts val="3293"/>
              </a:lnSpc>
            </a:pPr>
          </a:p>
          <a:p>
            <a:pPr algn="l" marL="507915" indent="-253958" lvl="1">
              <a:lnSpc>
                <a:spcPts val="3293"/>
              </a:lnSpc>
              <a:buFont typeface="Arial"/>
              <a:buChar char="•"/>
            </a:pPr>
            <a:r>
              <a:rPr lang="en-US" b="true" sz="23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 delivered best predictive performance after tuning</a:t>
            </a:r>
          </a:p>
          <a:p>
            <a:pPr algn="l">
              <a:lnSpc>
                <a:spcPts val="3293"/>
              </a:lnSpc>
            </a:pPr>
          </a:p>
          <a:p>
            <a:pPr algn="l" marL="507915" indent="-253958" lvl="1">
              <a:lnSpc>
                <a:spcPts val="3293"/>
              </a:lnSpc>
              <a:buFont typeface="Arial"/>
              <a:buChar char="•"/>
            </a:pPr>
            <a:r>
              <a:rPr lang="en-US" b="true" sz="23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demonstrates practical and scalable ML application</a:t>
            </a:r>
          </a:p>
          <a:p>
            <a:pPr algn="ctr">
              <a:lnSpc>
                <a:spcPts val="3293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96029" y="88067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65286" y="7200900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03148" y="1967996"/>
            <a:ext cx="8711666" cy="104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5"/>
              </a:lnSpc>
            </a:pPr>
            <a:r>
              <a:rPr lang="en-US" sz="703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591797"/>
            <a:ext cx="16006070" cy="569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E-commerce pl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atforms generate large volumes of dynamic product data, including prices, ratings, and customer reviews, which change frequently based on market demand and user behavior.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Flipkart hosts a wide range of products across multiple categories, making it a valuable source for analyzing pricing patterns and customer engagement trends.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converts raw web data into structured datasets using automated scraping and preprocessing techniques.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converts raw web data into structured datasets and applies ML for analysis and prediction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51077" y="629977"/>
            <a:ext cx="8487068" cy="25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1077" y="3467339"/>
            <a:ext cx="12064677" cy="539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9532" indent="-364766" lvl="1">
              <a:lnSpc>
                <a:spcPts val="4730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data is scattered across multiple web pages</a:t>
            </a:r>
          </a:p>
          <a:p>
            <a:pPr algn="just" marL="729532" indent="-364766" lvl="1">
              <a:lnSpc>
                <a:spcPts val="4730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analysis is inefficient and error-prone</a:t>
            </a:r>
          </a:p>
          <a:p>
            <a:pPr algn="just" marL="729532" indent="-364766" lvl="1">
              <a:lnSpc>
                <a:spcPts val="4730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centralized database for structured analytics</a:t>
            </a:r>
          </a:p>
          <a:p>
            <a:pPr algn="just" marL="729532" indent="-364766" lvl="1">
              <a:lnSpc>
                <a:spcPts val="4730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Limited insights into product segmentation and performance</a:t>
            </a:r>
          </a:p>
          <a:p>
            <a:pPr algn="just" marL="729532" indent="-364766" lvl="1">
              <a:lnSpc>
                <a:spcPts val="4730"/>
              </a:lnSpc>
              <a:buFont typeface="Arial"/>
              <a:buChar char="•"/>
            </a:pPr>
            <a:r>
              <a:rPr lang="en-US" sz="33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Need for automated data extraction, storage, and ML-driven analysis</a:t>
            </a:r>
          </a:p>
          <a:p>
            <a:pPr algn="just">
              <a:lnSpc>
                <a:spcPts val="47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46975" y="2175823"/>
            <a:ext cx="5902319" cy="5902319"/>
          </a:xfrm>
          <a:custGeom>
            <a:avLst/>
            <a:gdLst/>
            <a:ahLst/>
            <a:cxnLst/>
            <a:rect r="r" b="b" t="t" l="l"/>
            <a:pathLst>
              <a:path h="5902319" w="5902319">
                <a:moveTo>
                  <a:pt x="0" y="0"/>
                </a:moveTo>
                <a:lnTo>
                  <a:pt x="5902320" y="0"/>
                </a:lnTo>
                <a:lnTo>
                  <a:pt x="5902320" y="5902320"/>
                </a:lnTo>
                <a:lnTo>
                  <a:pt x="0" y="5902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94079" y="1337406"/>
            <a:ext cx="8289207" cy="25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4357" y="4154665"/>
            <a:ext cx="12172705" cy="466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1917" indent="-405958" lvl="1">
              <a:lnSpc>
                <a:spcPts val="5264"/>
              </a:lnSpc>
              <a:buFont typeface="Arial"/>
              <a:buChar char="•"/>
            </a:pPr>
            <a:r>
              <a:rPr lang="en-US" sz="3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Scrape Flipkart product data using Python</a:t>
            </a:r>
          </a:p>
          <a:p>
            <a:pPr algn="just" marL="811917" indent="-405958" lvl="1">
              <a:lnSpc>
                <a:spcPts val="5264"/>
              </a:lnSpc>
              <a:buFont typeface="Arial"/>
              <a:buChar char="•"/>
            </a:pPr>
            <a:r>
              <a:rPr lang="en-US" sz="3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 and preprocess raw data</a:t>
            </a:r>
          </a:p>
          <a:p>
            <a:pPr algn="just" marL="811917" indent="-405958" lvl="1">
              <a:lnSpc>
                <a:spcPts val="5264"/>
              </a:lnSpc>
              <a:buFont typeface="Arial"/>
              <a:buChar char="•"/>
            </a:pPr>
            <a:r>
              <a:rPr lang="en-US" sz="3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Store processed data in a SQL database</a:t>
            </a:r>
          </a:p>
          <a:p>
            <a:pPr algn="just" marL="811917" indent="-405958" lvl="1">
              <a:lnSpc>
                <a:spcPts val="5264"/>
              </a:lnSpc>
              <a:buFont typeface="Arial"/>
              <a:buChar char="•"/>
            </a:pPr>
            <a:r>
              <a:rPr lang="en-US" sz="3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 EDA to identify patterns</a:t>
            </a:r>
          </a:p>
          <a:p>
            <a:pPr algn="just" marL="811917" indent="-405958" lvl="1">
              <a:lnSpc>
                <a:spcPts val="5264"/>
              </a:lnSpc>
              <a:buFont typeface="Arial"/>
              <a:buChar char="•"/>
            </a:pPr>
            <a:r>
              <a:rPr lang="en-US" sz="3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Apply clustering for product segmentation</a:t>
            </a:r>
          </a:p>
          <a:p>
            <a:pPr algn="just" marL="811917" indent="-405958" lvl="1">
              <a:lnSpc>
                <a:spcPts val="5264"/>
              </a:lnSpc>
              <a:buFont typeface="Arial"/>
              <a:buChar char="•"/>
            </a:pPr>
            <a:r>
              <a:rPr lang="en-US" sz="3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and compare supervised ML models</a:t>
            </a:r>
          </a:p>
          <a:p>
            <a:pPr algn="just">
              <a:lnSpc>
                <a:spcPts val="5264"/>
              </a:lnSpc>
              <a:spcBef>
                <a:spcPct val="0"/>
              </a:spcBef>
            </a:pPr>
          </a:p>
        </p:txBody>
      </p:sp>
      <p:sp>
        <p:nvSpPr>
          <p:cNvPr name="AutoShape 10" id="10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68207" y="3521335"/>
            <a:ext cx="7287389" cy="3859713"/>
          </a:xfrm>
          <a:custGeom>
            <a:avLst/>
            <a:gdLst/>
            <a:ahLst/>
            <a:cxnLst/>
            <a:rect r="r" b="b" t="t" l="l"/>
            <a:pathLst>
              <a:path h="3859713" w="7287389">
                <a:moveTo>
                  <a:pt x="0" y="0"/>
                </a:moveTo>
                <a:lnTo>
                  <a:pt x="7287388" y="0"/>
                </a:lnTo>
                <a:lnTo>
                  <a:pt x="7287388" y="3859713"/>
                </a:lnTo>
                <a:lnTo>
                  <a:pt x="0" y="3859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14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4079" y="710569"/>
            <a:ext cx="7536037" cy="1881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677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&amp;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4079" y="3164908"/>
            <a:ext cx="9921707" cy="575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3"/>
              </a:lnSpc>
            </a:pPr>
            <a:r>
              <a:rPr lang="en-US" sz="2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Source: Flipkart (Web Scraping)</a:t>
            </a:r>
          </a:p>
          <a:p>
            <a:pPr algn="just">
              <a:lnSpc>
                <a:spcPts val="3793"/>
              </a:lnSpc>
            </a:pPr>
          </a:p>
          <a:p>
            <a:pPr algn="just">
              <a:lnSpc>
                <a:spcPts val="3793"/>
              </a:lnSpc>
            </a:pPr>
            <a:r>
              <a:rPr lang="en-US" sz="2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 Used:</a:t>
            </a:r>
          </a:p>
          <a:p>
            <a:pPr algn="just" marL="585076" indent="-292538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Name</a:t>
            </a:r>
          </a:p>
          <a:p>
            <a:pPr algn="just" marL="585076" indent="-292538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Price</a:t>
            </a:r>
          </a:p>
          <a:p>
            <a:pPr algn="just" marL="585076" indent="-292538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</a:p>
          <a:p>
            <a:pPr algn="just" marL="585076" indent="-292538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Ratings</a:t>
            </a:r>
          </a:p>
          <a:p>
            <a:pPr algn="just" marL="585076" indent="-292538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Number of Reviews</a:t>
            </a:r>
          </a:p>
          <a:p>
            <a:pPr algn="just">
              <a:lnSpc>
                <a:spcPts val="3793"/>
              </a:lnSpc>
            </a:pPr>
          </a:p>
          <a:p>
            <a:pPr algn="just">
              <a:lnSpc>
                <a:spcPts val="3793"/>
              </a:lnSpc>
            </a:pPr>
            <a:r>
              <a:rPr lang="en-US" sz="2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Categories Covered:</a:t>
            </a:r>
          </a:p>
          <a:p>
            <a:pPr algn="just" marL="585076" indent="-292538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Mobiles, Laptops, Electronics, Televisions, Vehicles</a:t>
            </a:r>
          </a:p>
          <a:p>
            <a:pPr algn="just">
              <a:lnSpc>
                <a:spcPts val="3793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468207" y="2917893"/>
            <a:ext cx="408289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Illustration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Flipkart (Web Scraping)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860615" y="2987977"/>
            <a:ext cx="8708398" cy="98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5"/>
              </a:lnSpc>
            </a:pPr>
            <a:r>
              <a:rPr lang="en-US" sz="670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8335" y="3919821"/>
            <a:ext cx="8164887" cy="187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69"/>
              </a:lnSpc>
            </a:pPr>
            <a:r>
              <a:rPr lang="en-US" sz="1275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2342" y="1057275"/>
            <a:ext cx="8995993" cy="84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5083" indent="-432541" lvl="1">
              <a:lnSpc>
                <a:spcPts val="4167"/>
              </a:lnSpc>
              <a:buFont typeface="Arial"/>
              <a:buChar char="•"/>
            </a:pPr>
            <a:r>
              <a:rPr lang="en-US" sz="40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 Scraping using Selenium</a:t>
            </a:r>
          </a:p>
          <a:p>
            <a:pPr algn="l">
              <a:lnSpc>
                <a:spcPts val="4167"/>
              </a:lnSpc>
            </a:pPr>
          </a:p>
          <a:p>
            <a:pPr algn="l" marL="865083" indent="-432541" lvl="1">
              <a:lnSpc>
                <a:spcPts val="4167"/>
              </a:lnSpc>
              <a:buFont typeface="Arial"/>
              <a:buChar char="•"/>
            </a:pPr>
            <a:r>
              <a:rPr lang="en-US" sz="40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Cleaning &amp; </a:t>
            </a:r>
            <a:r>
              <a:rPr lang="en-US" sz="40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Preprocessing (Pandas)</a:t>
            </a:r>
          </a:p>
          <a:p>
            <a:pPr algn="l">
              <a:lnSpc>
                <a:spcPts val="4167"/>
              </a:lnSpc>
            </a:pPr>
          </a:p>
          <a:p>
            <a:pPr algn="l" marL="865083" indent="-432541" lvl="1">
              <a:lnSpc>
                <a:spcPts val="4167"/>
              </a:lnSpc>
              <a:buFont typeface="Arial"/>
              <a:buChar char="•"/>
            </a:pPr>
            <a:r>
              <a:rPr lang="en-US" sz="40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Storage using MySQL &amp; SQLAlchemy</a:t>
            </a:r>
          </a:p>
          <a:p>
            <a:pPr algn="l">
              <a:lnSpc>
                <a:spcPts val="4167"/>
              </a:lnSpc>
            </a:pPr>
          </a:p>
          <a:p>
            <a:pPr algn="l" marL="865083" indent="-432541" lvl="1">
              <a:lnSpc>
                <a:spcPts val="4167"/>
              </a:lnSpc>
              <a:buFont typeface="Arial"/>
              <a:buChar char="•"/>
            </a:pPr>
            <a:r>
              <a:rPr lang="en-US" sz="40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Exploratory Data Analysis</a:t>
            </a:r>
          </a:p>
          <a:p>
            <a:pPr algn="l">
              <a:lnSpc>
                <a:spcPts val="4167"/>
              </a:lnSpc>
            </a:pPr>
          </a:p>
          <a:p>
            <a:pPr algn="l" marL="865083" indent="-432541" lvl="1">
              <a:lnSpc>
                <a:spcPts val="4167"/>
              </a:lnSpc>
              <a:buFont typeface="Arial"/>
              <a:buChar char="•"/>
            </a:pPr>
            <a:r>
              <a:rPr lang="en-US" sz="40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Unsupervised Learning (K-Means)</a:t>
            </a:r>
          </a:p>
          <a:p>
            <a:pPr algn="l">
              <a:lnSpc>
                <a:spcPts val="4167"/>
              </a:lnSpc>
            </a:pPr>
          </a:p>
          <a:p>
            <a:pPr algn="l" marL="865083" indent="-432541" lvl="1">
              <a:lnSpc>
                <a:spcPts val="4167"/>
              </a:lnSpc>
              <a:buFont typeface="Arial"/>
              <a:buChar char="•"/>
            </a:pPr>
            <a:r>
              <a:rPr lang="en-US" sz="40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Supervised Learning &amp; Model Optimization</a:t>
            </a:r>
          </a:p>
          <a:p>
            <a:pPr algn="l">
              <a:lnSpc>
                <a:spcPts val="4167"/>
              </a:lnSpc>
            </a:pPr>
          </a:p>
        </p:txBody>
      </p:sp>
      <p:sp>
        <p:nvSpPr>
          <p:cNvPr name="AutoShape 14" id="14"/>
          <p:cNvSpPr/>
          <p:nvPr/>
        </p:nvSpPr>
        <p:spPr>
          <a:xfrm>
            <a:off x="5248896" y="1684945"/>
            <a:ext cx="0" cy="447253"/>
          </a:xfrm>
          <a:prstGeom prst="line">
            <a:avLst/>
          </a:prstGeom>
          <a:ln cap="flat" w="38100">
            <a:solidFill>
              <a:srgbClr val="64DB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5187040" y="4601181"/>
            <a:ext cx="0" cy="447253"/>
          </a:xfrm>
          <a:prstGeom prst="line">
            <a:avLst/>
          </a:prstGeom>
          <a:ln cap="flat" w="38100">
            <a:solidFill>
              <a:srgbClr val="64DB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 flipH="true">
            <a:off x="5182255" y="5797685"/>
            <a:ext cx="0" cy="447253"/>
          </a:xfrm>
          <a:prstGeom prst="line">
            <a:avLst/>
          </a:prstGeom>
          <a:ln cap="flat" w="38100">
            <a:solidFill>
              <a:srgbClr val="64DB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5186591" y="7208301"/>
            <a:ext cx="10378" cy="447133"/>
          </a:xfrm>
          <a:prstGeom prst="line">
            <a:avLst/>
          </a:prstGeom>
          <a:ln cap="flat" w="38100">
            <a:solidFill>
              <a:srgbClr val="64DB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5206090" y="3011920"/>
            <a:ext cx="9447" cy="447154"/>
          </a:xfrm>
          <a:prstGeom prst="line">
            <a:avLst/>
          </a:prstGeom>
          <a:ln cap="flat" w="38100">
            <a:solidFill>
              <a:srgbClr val="64DB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1078" y="498231"/>
            <a:ext cx="6615996" cy="177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1"/>
              </a:lnSpc>
            </a:pPr>
            <a:r>
              <a:rPr lang="en-US" sz="63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Data Cleaning &amp; EDA</a:t>
            </a:r>
          </a:p>
        </p:txBody>
      </p:sp>
      <p:sp>
        <p:nvSpPr>
          <p:cNvPr name="AutoShape 8" id="8"/>
          <p:cNvSpPr/>
          <p:nvPr/>
        </p:nvSpPr>
        <p:spPr>
          <a:xfrm>
            <a:off x="8267074" y="474418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7981073" y="350468"/>
            <a:ext cx="286001" cy="2860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-3226599" y="8963464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65227" y="0"/>
            <a:ext cx="9249470" cy="10762824"/>
          </a:xfrm>
          <a:custGeom>
            <a:avLst/>
            <a:gdLst/>
            <a:ahLst/>
            <a:cxnLst/>
            <a:rect r="r" b="b" t="t" l="l"/>
            <a:pathLst>
              <a:path h="10762824" w="9249470">
                <a:moveTo>
                  <a:pt x="0" y="0"/>
                </a:moveTo>
                <a:lnTo>
                  <a:pt x="9249470" y="0"/>
                </a:lnTo>
                <a:lnTo>
                  <a:pt x="9249470" y="10762824"/>
                </a:lnTo>
                <a:lnTo>
                  <a:pt x="0" y="10762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2000"/>
            </a:blip>
            <a:stretch>
              <a:fillRect l="-17809" t="-893" r="0" b="-35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51078" y="2646924"/>
            <a:ext cx="6472996" cy="596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2516" indent="-261258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Handled missing values and duplicates</a:t>
            </a:r>
          </a:p>
          <a:p>
            <a:pPr algn="just">
              <a:lnSpc>
                <a:spcPts val="3388"/>
              </a:lnSpc>
            </a:pPr>
          </a:p>
          <a:p>
            <a:pPr algn="just" marL="522516" indent="-261258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Standardized price and rating formats</a:t>
            </a:r>
          </a:p>
          <a:p>
            <a:pPr algn="just">
              <a:lnSpc>
                <a:spcPts val="3388"/>
              </a:lnSpc>
            </a:pPr>
          </a:p>
          <a:p>
            <a:pPr algn="just" marL="522516" indent="-261258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Converted features to correct data types</a:t>
            </a:r>
          </a:p>
          <a:p>
            <a:pPr algn="just">
              <a:lnSpc>
                <a:spcPts val="3388"/>
              </a:lnSpc>
            </a:pPr>
          </a:p>
          <a:p>
            <a:pPr algn="just" marL="522516" indent="-261258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EDA performed:</a:t>
            </a:r>
          </a:p>
          <a:p>
            <a:pPr algn="just">
              <a:lnSpc>
                <a:spcPts val="3388"/>
              </a:lnSpc>
            </a:pPr>
            <a:r>
              <a:rPr lang="en-US" sz="2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-US" sz="2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Price distribution</a:t>
            </a:r>
          </a:p>
          <a:p>
            <a:pPr algn="just">
              <a:lnSpc>
                <a:spcPts val="3388"/>
              </a:lnSpc>
            </a:pPr>
            <a:r>
              <a:rPr lang="en-US" sz="2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Ratings vs reviews</a:t>
            </a:r>
          </a:p>
          <a:p>
            <a:pPr algn="just">
              <a:lnSpc>
                <a:spcPts val="3388"/>
              </a:lnSpc>
            </a:pPr>
            <a:r>
              <a:rPr lang="en-US" sz="2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Category-wise analysis</a:t>
            </a:r>
          </a:p>
          <a:p>
            <a:pPr algn="just">
              <a:lnSpc>
                <a:spcPts val="3388"/>
              </a:lnSpc>
            </a:pPr>
            <a:r>
              <a:rPr lang="en-US" sz="24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Correlation analysis</a:t>
            </a:r>
          </a:p>
          <a:p>
            <a:pPr algn="just">
              <a:lnSpc>
                <a:spcPts val="33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3226599" y="8963464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7197974" cy="3254391"/>
          </a:xfrm>
          <a:custGeom>
            <a:avLst/>
            <a:gdLst/>
            <a:ahLst/>
            <a:cxnLst/>
            <a:rect r="r" b="b" t="t" l="l"/>
            <a:pathLst>
              <a:path h="3254391" w="7197974">
                <a:moveTo>
                  <a:pt x="0" y="0"/>
                </a:moveTo>
                <a:lnTo>
                  <a:pt x="7197974" y="0"/>
                </a:lnTo>
                <a:lnTo>
                  <a:pt x="7197974" y="3254391"/>
                </a:lnTo>
                <a:lnTo>
                  <a:pt x="0" y="3254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85" t="0" r="-118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143500"/>
            <a:ext cx="7197974" cy="3250239"/>
          </a:xfrm>
          <a:custGeom>
            <a:avLst/>
            <a:gdLst/>
            <a:ahLst/>
            <a:cxnLst/>
            <a:rect r="r" b="b" t="t" l="l"/>
            <a:pathLst>
              <a:path h="3250239" w="7197974">
                <a:moveTo>
                  <a:pt x="0" y="0"/>
                </a:moveTo>
                <a:lnTo>
                  <a:pt x="7197974" y="0"/>
                </a:lnTo>
                <a:lnTo>
                  <a:pt x="7197974" y="3250239"/>
                </a:lnTo>
                <a:lnTo>
                  <a:pt x="0" y="3250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53" t="0" r="-485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028700"/>
            <a:ext cx="7589165" cy="3494038"/>
          </a:xfrm>
          <a:custGeom>
            <a:avLst/>
            <a:gdLst/>
            <a:ahLst/>
            <a:cxnLst/>
            <a:rect r="r" b="b" t="t" l="l"/>
            <a:pathLst>
              <a:path h="3494038" w="7589165">
                <a:moveTo>
                  <a:pt x="0" y="0"/>
                </a:moveTo>
                <a:lnTo>
                  <a:pt x="7589165" y="0"/>
                </a:lnTo>
                <a:lnTo>
                  <a:pt x="7589165" y="3494038"/>
                </a:lnTo>
                <a:lnTo>
                  <a:pt x="0" y="34940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1" t="0" r="-35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5041572"/>
            <a:ext cx="7589165" cy="3454095"/>
          </a:xfrm>
          <a:custGeom>
            <a:avLst/>
            <a:gdLst/>
            <a:ahLst/>
            <a:cxnLst/>
            <a:rect r="r" b="b" t="t" l="l"/>
            <a:pathLst>
              <a:path h="3454095" w="7589165">
                <a:moveTo>
                  <a:pt x="0" y="0"/>
                </a:moveTo>
                <a:lnTo>
                  <a:pt x="7589165" y="0"/>
                </a:lnTo>
                <a:lnTo>
                  <a:pt x="7589165" y="3454095"/>
                </a:lnTo>
                <a:lnTo>
                  <a:pt x="0" y="34540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61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1858" y="257954"/>
            <a:ext cx="4733801" cy="55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80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Visualization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3226599" y="8963464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01241" y="0"/>
            <a:ext cx="8786759" cy="10287000"/>
          </a:xfrm>
          <a:custGeom>
            <a:avLst/>
            <a:gdLst/>
            <a:ahLst/>
            <a:cxnLst/>
            <a:rect r="r" b="b" t="t" l="l"/>
            <a:pathLst>
              <a:path h="10287000" w="8786759">
                <a:moveTo>
                  <a:pt x="0" y="0"/>
                </a:moveTo>
                <a:lnTo>
                  <a:pt x="8786759" y="0"/>
                </a:lnTo>
                <a:lnTo>
                  <a:pt x="87867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</a:blip>
            <a:stretch>
              <a:fillRect l="0" t="-24762" r="0" b="-2476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7786" y="1682677"/>
            <a:ext cx="8173381" cy="1889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80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SQL Data </a:t>
            </a:r>
          </a:p>
          <a:p>
            <a:pPr algn="l">
              <a:lnSpc>
                <a:spcPts val="7074"/>
              </a:lnSpc>
            </a:pPr>
            <a:r>
              <a:rPr lang="en-US" sz="680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Storage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2342" y="3514895"/>
            <a:ext cx="7349921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relational database schema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Connected Python to MySQL using SQLAlchemy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Stored cleaned and structured data in SQL tables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Enabled efficient querying and scalability for modeling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DAG_Pq_1Mbw</dc:identifier>
  <dcterms:modified xsi:type="dcterms:W3CDTF">2011-08-01T06:04:30Z</dcterms:modified>
  <cp:revision>1</cp:revision>
  <dc:title>E-Commerce Product Analysis and Prediction Using Clustering and Machine Learning</dc:title>
</cp:coreProperties>
</file>